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65"/>
  </p:notesMasterIdLst>
  <p:handoutMasterIdLst>
    <p:handoutMasterId r:id="rId66"/>
  </p:handoutMasterIdLst>
  <p:sldIdLst>
    <p:sldId id="256" r:id="rId3"/>
    <p:sldId id="449" r:id="rId4"/>
    <p:sldId id="308" r:id="rId5"/>
    <p:sldId id="298" r:id="rId6"/>
    <p:sldId id="436" r:id="rId7"/>
    <p:sldId id="437" r:id="rId8"/>
    <p:sldId id="438" r:id="rId9"/>
    <p:sldId id="440" r:id="rId10"/>
    <p:sldId id="441" r:id="rId11"/>
    <p:sldId id="443" r:id="rId12"/>
    <p:sldId id="299" r:id="rId13"/>
    <p:sldId id="447" r:id="rId14"/>
    <p:sldId id="448" r:id="rId15"/>
    <p:sldId id="445" r:id="rId16"/>
    <p:sldId id="446" r:id="rId17"/>
    <p:sldId id="450" r:id="rId18"/>
    <p:sldId id="470" r:id="rId19"/>
    <p:sldId id="265" r:id="rId20"/>
    <p:sldId id="270" r:id="rId21"/>
    <p:sldId id="274" r:id="rId22"/>
    <p:sldId id="310" r:id="rId23"/>
    <p:sldId id="307" r:id="rId24"/>
    <p:sldId id="320" r:id="rId25"/>
    <p:sldId id="321" r:id="rId26"/>
    <p:sldId id="325" r:id="rId27"/>
    <p:sldId id="326" r:id="rId28"/>
    <p:sldId id="439" r:id="rId29"/>
    <p:sldId id="471" r:id="rId30"/>
    <p:sldId id="472" r:id="rId31"/>
    <p:sldId id="451" r:id="rId32"/>
    <p:sldId id="400" r:id="rId33"/>
    <p:sldId id="452" r:id="rId34"/>
    <p:sldId id="453" r:id="rId35"/>
    <p:sldId id="455" r:id="rId36"/>
    <p:sldId id="459" r:id="rId37"/>
    <p:sldId id="402" r:id="rId38"/>
    <p:sldId id="456" r:id="rId39"/>
    <p:sldId id="417" r:id="rId40"/>
    <p:sldId id="418" r:id="rId41"/>
    <p:sldId id="429" r:id="rId42"/>
    <p:sldId id="430" r:id="rId43"/>
    <p:sldId id="431" r:id="rId44"/>
    <p:sldId id="403" r:id="rId45"/>
    <p:sldId id="416" r:id="rId46"/>
    <p:sldId id="415" r:id="rId47"/>
    <p:sldId id="420" r:id="rId48"/>
    <p:sldId id="421" r:id="rId49"/>
    <p:sldId id="422" r:id="rId50"/>
    <p:sldId id="423" r:id="rId51"/>
    <p:sldId id="424" r:id="rId52"/>
    <p:sldId id="469" r:id="rId53"/>
    <p:sldId id="464" r:id="rId54"/>
    <p:sldId id="465" r:id="rId55"/>
    <p:sldId id="466" r:id="rId56"/>
    <p:sldId id="473" r:id="rId57"/>
    <p:sldId id="467" r:id="rId58"/>
    <p:sldId id="468" r:id="rId59"/>
    <p:sldId id="474" r:id="rId60"/>
    <p:sldId id="433" r:id="rId61"/>
    <p:sldId id="458" r:id="rId62"/>
    <p:sldId id="457" r:id="rId63"/>
    <p:sldId id="434" r:id="rId64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CA2FB-246F-461D-AEE1-D934005BDF76}" v="664" dt="2024-02-22T14:35:39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87015" autoAdjust="0"/>
  </p:normalViewPr>
  <p:slideViewPr>
    <p:cSldViewPr>
      <p:cViewPr varScale="1">
        <p:scale>
          <a:sx n="100" d="100"/>
          <a:sy n="100" d="100"/>
        </p:scale>
        <p:origin x="1864" y="1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4829FD-AA8D-402C-B969-9BDD421404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705EE3B-642B-4B31-81F1-D1E1046BF9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B6EE33C4-7597-4898-BE8A-32CA814848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05EDBA9-BACD-43D6-BF5D-181E303C3D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67D7FD-786C-4CB7-8AF4-D718F2B264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6CA4456-F361-4B44-A308-3E6D964ED5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C818F8-B2DF-401F-97D5-3C4C43187B6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59CEE7-979E-4ECA-B60E-F8371A4D88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80015F8-FF0A-4A7F-ABD6-7BD6E40F6AC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C8A3E9C-3A05-4F0F-A897-F596674ECF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419914C5-D7AD-4B98-AE8F-0F6C07EE7A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A5AD2E-89E1-4370-8739-344D4E353C41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308518X21998356#bibr5-0308518X21998356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sagepub.com/doi/full/10.1177/0308518X21998356#bibr6-0308518X21998356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7D363F4-AFB4-4666-B181-6ABB7638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5734EB-D06B-4794-9C0B-3CA60BFA27EA}" type="slidenum">
              <a:rPr lang="en-GB" altLang="en-US"/>
              <a:pPr eaLnBrk="1" hangingPunct="1"/>
              <a:t>1</a:t>
            </a:fld>
            <a:endParaRPr lang="en-GB" altLang="en-US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C7FC18-B57B-495C-A9F0-E0D19CB7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5DCEC76-4B29-4493-B2CF-E1CC273C2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A31-B197-9312-0483-7B4D2750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1E87B-3ECA-FBFE-8223-029670504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5527F-0696-1D27-54BE-74779D8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Maps of the global distribution of seasonal influenza vaccine in the year 2013. Data for vaccine doses are from 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3"/>
              </a:rPr>
              <a:t>Palache et al. (2015)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. Region boundaries and population data are sourced directly from the R package </a:t>
            </a:r>
            <a:r>
              <a:rPr lang="en-GB" b="0" i="0" dirty="0" err="1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rnaturalearthhires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 (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4"/>
              </a:rPr>
              <a:t>South, 2020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), which uses boundaries based on de facto status. We do not adopt a political stance on these boundaries. (a) Choropleth map based on the Hobo-Dyer equal-area projection. (b) Choropleth cartogram where countries are depicted with an area in proportion to the number of vaccine doses.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EDB6-C2B2-9619-40E3-F947F7094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24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9B2F-B975-DFA1-40FE-A586E591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A70B2-AEA1-DDAB-BA65-A3AB5FB14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447A4-441E-4522-0920-22EFB0B7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1F24-69B8-420E-20FF-635A8D512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2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3E98-C4EC-950F-D860-7CA34C78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3BBC7-B288-4AE2-A1A3-0B46BFFDF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67F07-4CC9-B62B-FF1D-497B98D38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autoencoder slide on how to achieve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2E37-A0EF-B6F9-C777-523C0E229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3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CAE4-5446-23CE-615A-20B1E898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A3BF8-5E7E-A3D1-C541-8B9CED6FF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889FF-CA28-68AC-6663-AA759178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5FBC-2E14-3422-8606-DECFEFAD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57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A18D-143D-09A1-7614-94A96239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F2F89-FDF4-D92C-2970-17873E850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E7140-FC4A-7A44-DA85-FA3DECF2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C1AF-721B-FD64-E286-8B6D18BF7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58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D36D3-CCA7-07FA-3DC7-CEB41AC8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AB95-AEA8-1540-7CDD-19F12D13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38A4-C126-9918-81A5-BD8A88683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A802-535A-B2E7-458C-8803362F2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43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D748-98AD-703D-2D18-E8FD537E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DBF7-4448-7A00-6F12-95EE5D0ED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AD369-CE0A-F2AE-C7CE-841EC18F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616A3-7927-9654-E4C8-1BEAF87E7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6960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50BD-A61D-5B85-D07C-2D0DE988E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3CE57-53F3-52B1-1B52-8AE084AF8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0FD3D-DE71-BE87-AE72-2C1420C91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CF6A4-1088-EEE1-D085-736C3D78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9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A6AF-93AF-9A66-3E70-DC5BF306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41C91-E692-1D49-B6B3-2CCBE71D6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6E46-BB90-D100-A2C0-45E395F87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57FD2-9B11-0D2C-48B0-5EDF81A4A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9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5083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single-cell </a:t>
            </a:r>
            <a:r>
              <a:rPr lang="en-GB" dirty="0" err="1"/>
              <a:t>rna</a:t>
            </a:r>
            <a:r>
              <a:rPr lang="en-GB" dirty="0"/>
              <a:t> </a:t>
            </a:r>
            <a:r>
              <a:rPr lang="en-GB" dirty="0" err="1"/>
              <a:t>seq</a:t>
            </a:r>
            <a:r>
              <a:rPr lang="en-GB" dirty="0"/>
              <a:t> </a:t>
            </a:r>
            <a:r>
              <a:rPr lang="en-GB" dirty="0" err="1"/>
              <a:t>tsne</a:t>
            </a:r>
            <a:r>
              <a:rPr lang="en-GB" dirty="0"/>
              <a:t> xx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bulk </a:t>
            </a:r>
            <a:r>
              <a:rPr lang="en-GB" dirty="0" err="1"/>
              <a:t>seq</a:t>
            </a:r>
            <a:r>
              <a:rPr lang="en-GB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19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achieve word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18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692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60A9-E53C-5C71-D750-25ED1D55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94A00-980D-E8F9-E1B8-3D20BD7A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1704F-6657-87FE-036B-B633766CC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EBC1-468A-66BB-A922-1A6F97383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95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BADB-CCA3-7288-35BE-C2A99858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A4136-3E70-2138-F55B-305DCFC20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54A2E-C0BB-A432-0F5E-59F8841A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0D2A9-983F-A19F-509B-ADA15DA3E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0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9F185-8433-E098-148E-D70D761F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27D1E-B730-8B09-697A-F52126EB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65537-060E-DEFE-8A30-E7009216C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1D30-F37C-96D8-9405-BC25FA7E7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5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BCD5-C6AE-717D-37D5-DA4CF70B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AA012-3BFF-A3E5-91B7-93072F444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247DB-14BE-A0F2-F224-F0146D383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E343-F7E4-103C-8570-CB64DE2D4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8BF5-497F-00DD-01C3-88409DBD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48BD7-F301-6C9D-63C6-DC87587E0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B3D17-C272-4D55-AC03-29FC4341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880C-3B1C-7541-7BB1-7B9D9B6B8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6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5625AB8A-B804-4C05-BD28-FB95C54E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517D6D-681A-4295-9A0D-8CED85D1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E20DC7D-5229-49FD-AE0A-6709536DD9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7AC216-041A-44A4-B5AB-80C1521BAB1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421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73F3B9-EB4B-48B0-A499-3A6BEF8D46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0A4F9-908B-416C-9D26-7A92CE4F3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F798D2-1C06-4475-BA0D-CA6FB90A27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54144-9285-4E94-97F5-BA7785277F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503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7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7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1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4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8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667000"/>
            <a:ext cx="36576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667000"/>
            <a:ext cx="36576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8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2658533"/>
            <a:ext cx="3441698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3243263"/>
            <a:ext cx="36576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667000"/>
            <a:ext cx="34532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3243263"/>
            <a:ext cx="36576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9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05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EA17AB-B8D2-4FBB-8F3A-3C36E1D9E0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D10C6-676A-42AD-AF0A-D202E481C7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868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6"/>
            <a:ext cx="6858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382905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6"/>
            <a:ext cx="24192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3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732865"/>
            <a:ext cx="7429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5299603"/>
            <a:ext cx="74295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0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1"/>
            <a:ext cx="74294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57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68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3308581"/>
            <a:ext cx="74295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7381"/>
            <a:ext cx="74295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91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886200"/>
            <a:ext cx="74295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5200"/>
            <a:ext cx="74295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2"/>
            <a:ext cx="74294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505200"/>
            <a:ext cx="74295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37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609600"/>
            <a:ext cx="1657886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609600"/>
            <a:ext cx="565785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EBCDE6-F095-448E-A91C-5229FB1878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A6FEA-E865-43B0-9CBB-C1502FF683E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498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8F397C-52FB-4AEF-A4BD-A1B4D8834B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5023D-4CAB-4A05-9EE6-2A94DFF1D14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538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9B699-388C-4529-9C82-930F4C829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DC1E3-72DD-4285-A87B-2DFA9C60E3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9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D588D0-AD0E-4314-A631-95E18A584F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2CD49-8928-488B-B09F-6730EA983B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304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5B7FC8-0946-454B-B375-D7BE6401A6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6430D-5D7F-4DC0-A9CE-56B173CE581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76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1A47D0-EF0C-45FF-A0CB-86F80988F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12A3-5F43-48B3-9919-6C69ADA7D71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82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39648E4-5F4D-41DA-86F5-AE988A7C12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9EC82-3A38-42F8-B20F-C4BA196B442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43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B15AB-FD17-404F-A74B-EB6D08463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5F34970-0ED4-41B5-B528-16141A758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DE82EC-9569-4E10-B1A0-0F2A2411A1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F5641A-EC8F-47E8-B385-FEB744445A4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2667000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5883276"/>
            <a:ext cx="1200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565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0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-cart.io/tutori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ZofJX0v4M?start=837&amp;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I3Ei69I40s&amp;ab_channel=bitLectur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2e3Ls9H_fc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lu-explain.github.io/bias-varianc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or.tensorflow.org/" TargetMode="Externa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B13D353B-4EE6-45FB-850E-FA83841DB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solidFill>
                  <a:schemeClr val="tx2"/>
                </a:solidFill>
              </a:rPr>
              <a:t>Soumya Banerjee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2E26C-2CD4-4D79-A68B-CFC9AC7A1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Introduction to Machine Learning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B8F6614-6E95-9F58-4713-C6F0674C4A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456656" cy="24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427959-6F07-722A-30C1-B17F9885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624"/>
            <a:ext cx="72008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6DE9-2593-E729-C478-5149DB91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F87535D-D0D2-101D-69E1-9F1F04FB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254250"/>
            <a:ext cx="7772400" cy="2152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43E23-8DA6-001A-E820-BC929B948AC4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16619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C815-70E3-4CFE-F07B-CF17F1AD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DD8-7572-1024-03EB-DCCBB6A9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29BCDF13-64C8-4219-B2B2-61C66BEF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772400" cy="3263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2DDDB-D5B6-7383-8D66-F308B07C74E8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28560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2A28-23FF-45B3-DE40-60125AAC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F337-132D-FCBF-90EF-5BE4554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CDC3D90D-213D-CA79-5951-EE7C357D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7772400" cy="3047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343F6-E36A-DEE2-21B0-31063ABA57E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2666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C898-5FC6-5037-F86E-EDCA3C0B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8F25-139A-E5F7-7D77-0CA01CF9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4EF13522-78B9-B675-6726-F9885CB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51206"/>
            <a:ext cx="7772400" cy="2355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239D7-4DC5-9DF4-52ED-118CC0525893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4093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804B-582E-F981-0312-D5516F4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5E3-9F57-C7E0-FF22-EB9F14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graph of a graph and 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2DEA4A39-54DC-56E6-89D4-04EB9583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7772400" cy="431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43958-7892-6338-C5CD-9B5BCA9F2CE6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84101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5543-5BC6-BDB3-FDEA-D9DA4FB9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34F9-7435-7995-6675-BFD07C7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 plots (PRACTICAL)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C0DC5C-9F80-269C-BB5D-A3EFE53E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135435" cy="460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B3A64-4C16-3F02-E2CE-DC55871ADE0A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681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53B5-FC35-72B1-3DFE-B39D66D6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6C1D-5EEC-97F7-3904-A9AE09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D19F-7CF6-F99C-AA64-212D30066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a non-linear dimensionality reduction technique?</a:t>
            </a:r>
          </a:p>
        </p:txBody>
      </p:sp>
    </p:spTree>
    <p:extLst>
      <p:ext uri="{BB962C8B-B14F-4D97-AF65-F5344CB8AC3E}">
        <p14:creationId xmlns:p14="http://schemas.microsoft.com/office/powerpoint/2010/main" val="32473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59A39-C019-1097-171E-A41988F0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4BF1D-6A92-CDE6-453A-8834E37F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6942" y="3626378"/>
            <a:ext cx="2108319" cy="541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Information bottleneck</a:t>
            </a:r>
          </a:p>
        </p:txBody>
      </p:sp>
      <p:pic>
        <p:nvPicPr>
          <p:cNvPr id="5" name="Picture 4" descr="A diagram of a code&#10;&#10;Description automatically generated">
            <a:extLst>
              <a:ext uri="{FF2B5EF4-FFF2-40B4-BE49-F238E27FC236}">
                <a16:creationId xmlns:a16="http://schemas.microsoft.com/office/drawing/2014/main" id="{0283404C-4F91-CC25-8A25-8F14F777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58" y="2057296"/>
            <a:ext cx="4789884" cy="3679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57C0CC-90BF-43FB-424D-8E8705AA1FD5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Important concept</a:t>
            </a:r>
          </a:p>
        </p:txBody>
      </p:sp>
    </p:spTree>
    <p:extLst>
      <p:ext uri="{BB962C8B-B14F-4D97-AF65-F5344CB8AC3E}">
        <p14:creationId xmlns:p14="http://schemas.microsoft.com/office/powerpoint/2010/main" val="268040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466-79BA-376B-7CDB-5BEF30CC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135BC6-24B4-8511-6BD1-DFEE57462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103" y="2537681"/>
            <a:ext cx="7006136" cy="2443050"/>
          </a:xfrm>
        </p:spPr>
        <p:txBody>
          <a:bodyPr>
            <a:normAutofit/>
          </a:bodyPr>
          <a:lstStyle/>
          <a:p>
            <a:r>
              <a:rPr lang="en-US" dirty="0" err="1"/>
              <a:t>tSNE</a:t>
            </a:r>
            <a:endParaRPr lang="en-US" dirty="0"/>
          </a:p>
          <a:p>
            <a:r>
              <a:rPr lang="en-US" dirty="0"/>
              <a:t>Autoencoder (non-linear loss function)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943304-4C5C-8A63-C80E-7B7F4E10AF02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generalizations of this idea</a:t>
            </a:r>
          </a:p>
        </p:txBody>
      </p:sp>
    </p:spTree>
    <p:extLst>
      <p:ext uri="{BB962C8B-B14F-4D97-AF65-F5344CB8AC3E}">
        <p14:creationId xmlns:p14="http://schemas.microsoft.com/office/powerpoint/2010/main" val="706170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0202-34DF-3EF3-FEFB-DE1C0882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A0D09-FD37-EE33-6F45-2D9423D3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E0D2656-0FDD-D34A-7B5E-8F64F287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" y="1491332"/>
            <a:ext cx="906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6160A-032B-9BE3-6A98-6030CBBEF31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3666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B262-27C9-F0FB-75C0-5E885957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C290-EFCC-35A0-4441-DFB415B1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9" y="1226528"/>
            <a:ext cx="3017522" cy="2732138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BF839-A2B3-D48E-4197-78F905486FA4}"/>
              </a:ext>
            </a:extLst>
          </p:cNvPr>
          <p:cNvSpPr txBox="1"/>
          <p:nvPr/>
        </p:nvSpPr>
        <p:spPr>
          <a:xfrm>
            <a:off x="6232780" y="4120242"/>
            <a:ext cx="2761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stochastic 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distances not preserved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difficult to communicate to non-technical experts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BEFA09A8-67F9-489C-175F-3A0FDF1A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" y="930321"/>
            <a:ext cx="6074231" cy="45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842ED-4D8D-FD63-281F-B3AC9BFB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A666-2A0F-21A3-A0F7-18E4FB6B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8" y="1314451"/>
            <a:ext cx="8328733" cy="549797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Visualizations can be misleading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E247901-F8BB-2070-78C1-CB057C25C527}"/>
              </a:ext>
            </a:extLst>
          </p:cNvPr>
          <p:cNvSpPr txBox="1">
            <a:spLocks/>
          </p:cNvSpPr>
          <p:nvPr/>
        </p:nvSpPr>
        <p:spPr>
          <a:xfrm>
            <a:off x="2051808" y="1630971"/>
            <a:ext cx="6362428" cy="38833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1. distances not preserved in </a:t>
            </a:r>
            <a:r>
              <a:rPr kumimoji="0" lang="en-GB" sz="1350" b="0" i="0" u="none" strike="noStrike" kern="1200" cap="all" spc="0" normalizeH="0" baseline="0" noProof="0" dirty="0" err="1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tsne</a:t>
            </a: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https://distill.pub/2016/misread-tsne/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2. cluster sizes do not matter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3. you can see some shapes sometimes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4. random does not always look random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C2E-2F78-AA89-9582-3DC38E79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C26413-4637-B149-8494-99EB28B0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93" y="1481503"/>
            <a:ext cx="6507167" cy="3883307"/>
          </a:xfrm>
        </p:spPr>
        <p:txBody>
          <a:bodyPr>
            <a:normAutofit/>
          </a:bodyPr>
          <a:lstStyle/>
          <a:p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problems with communicating high dimensional data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High dimensions are difficult to visualize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35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4CEB-533A-811F-C1AB-4B5117804B27}"/>
              </a:ext>
            </a:extLst>
          </p:cNvPr>
          <p:cNvSpPr txBox="1">
            <a:spLocks/>
          </p:cNvSpPr>
          <p:nvPr/>
        </p:nvSpPr>
        <p:spPr>
          <a:xfrm>
            <a:off x="1313259" y="1117389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Visualizing high-dimensions</a:t>
            </a:r>
          </a:p>
        </p:txBody>
      </p:sp>
    </p:spTree>
    <p:extLst>
      <p:ext uri="{BB962C8B-B14F-4D97-AF65-F5344CB8AC3E}">
        <p14:creationId xmlns:p14="http://schemas.microsoft.com/office/powerpoint/2010/main" val="3856033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346CE-6758-080E-9318-F0C4151A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6918-4D91-8C19-4478-8E89421C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C6FA79B2-1F3C-77EA-002A-9F6DFA4E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37" y="962362"/>
            <a:ext cx="6777344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B482-8BE8-1091-64C1-1ED71B98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F4D0-ECC0-0DD7-EC2C-87DB93D8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4E9F0E-A6AB-E8D0-D8BF-ADE744C5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06"/>
            <a:ext cx="9144000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07E6-FF2A-D749-CC41-38820421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542D2-9216-C7B6-B837-5BCF3252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92" y="953115"/>
            <a:ext cx="4667866" cy="4961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6762A-8811-9AEE-D6D3-A5DEBD47EB12}"/>
              </a:ext>
            </a:extLst>
          </p:cNvPr>
          <p:cNvSpPr txBox="1"/>
          <p:nvPr/>
        </p:nvSpPr>
        <p:spPr>
          <a:xfrm>
            <a:off x="6365631" y="2870689"/>
            <a:ext cx="2620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Area proportional to number of vaccine doses</a:t>
            </a:r>
          </a:p>
        </p:txBody>
      </p:sp>
    </p:spTree>
    <p:extLst>
      <p:ext uri="{BB962C8B-B14F-4D97-AF65-F5344CB8AC3E}">
        <p14:creationId xmlns:p14="http://schemas.microsoft.com/office/powerpoint/2010/main" val="3381086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22FF-8AB9-72E3-C4FB-88E35805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6854-EB9E-ED82-6C19-B2567EBB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cartograms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1D1AA-C172-B6D7-C6BA-B6E615D12D79}"/>
              </a:ext>
            </a:extLst>
          </p:cNvPr>
          <p:cNvSpPr txBox="1"/>
          <p:nvPr/>
        </p:nvSpPr>
        <p:spPr>
          <a:xfrm>
            <a:off x="3187968" y="3038014"/>
            <a:ext cx="492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3"/>
              </a:rPr>
              <a:t>https://go-cart.io/tutorial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0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7F79-7442-492C-6611-046E6251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D7FA-0B8A-B681-1A26-A979C107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5D219B-BBAA-CAA0-D46C-15230DB8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10311"/>
            <a:ext cx="8374063" cy="40628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59C8F-10BD-A296-4E3E-6FCB5592979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368300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8C38-D1B1-8D27-0336-8FAEAE56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4874-F325-C547-DB33-6EDB7951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5" name="Content Placeholder 4" descr="A graph of embeddings&#10;&#10;Description automatically generated">
            <a:extLst>
              <a:ext uri="{FF2B5EF4-FFF2-40B4-BE49-F238E27FC236}">
                <a16:creationId xmlns:a16="http://schemas.microsoft.com/office/drawing/2014/main" id="{ACFEB99C-F9AE-DEC3-7B54-B4BE4F3AB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47314"/>
            <a:ext cx="8374063" cy="39888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FC644-444A-2073-AB0A-9215E5C00040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456483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7DD-633B-F8A6-F98E-5A93385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8554-1125-BFC8-F664-40B3955B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4" name="Online Media 3" descr="Transformers (how LLMs work) explained visually | DL5">
            <a:hlinkClick r:id="" action="ppaction://media"/>
            <a:extLst>
              <a:ext uri="{FF2B5EF4-FFF2-40B4-BE49-F238E27FC236}">
                <a16:creationId xmlns:a16="http://schemas.microsoft.com/office/drawing/2014/main" id="{A02DB234-7390-41ED-D442-81EFF05B5AA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71550" y="1708150"/>
            <a:ext cx="7199313" cy="406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48FA0-1F6F-F19B-00A2-DDC661DC373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2446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818C-7277-06C3-4D40-7455049A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F6F3BB-1DCE-52E5-FB1A-1FF6894DF4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7644" y="2348880"/>
          <a:ext cx="64087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946">
                  <a:extLst>
                    <a:ext uri="{9D8B030D-6E8A-4147-A177-3AD203B41FA5}">
                      <a16:colId xmlns:a16="http://schemas.microsoft.com/office/drawing/2014/main" val="1387917179"/>
                    </a:ext>
                  </a:extLst>
                </a:gridCol>
                <a:gridCol w="1684386">
                  <a:extLst>
                    <a:ext uri="{9D8B030D-6E8A-4147-A177-3AD203B41FA5}">
                      <a16:colId xmlns:a16="http://schemas.microsoft.com/office/drawing/2014/main" val="3906406308"/>
                    </a:ext>
                  </a:extLst>
                </a:gridCol>
                <a:gridCol w="1922982">
                  <a:extLst>
                    <a:ext uri="{9D8B030D-6E8A-4147-A177-3AD203B41FA5}">
                      <a16:colId xmlns:a16="http://schemas.microsoft.com/office/drawing/2014/main" val="1498959352"/>
                    </a:ext>
                  </a:extLst>
                </a:gridCol>
                <a:gridCol w="1497398">
                  <a:extLst>
                    <a:ext uri="{9D8B030D-6E8A-4147-A177-3AD203B41FA5}">
                      <a16:colId xmlns:a16="http://schemas.microsoft.com/office/drawing/2014/main" val="2667128976"/>
                    </a:ext>
                  </a:extLst>
                </a:gridCol>
              </a:tblGrid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ML Trained?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Cohort %</a:t>
                      </a:r>
                      <a:r>
                        <a:rPr lang="en-GB" dirty="0" err="1"/>
                        <a:t>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80114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0900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2602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22886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658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0684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1784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81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9ED1A3-B5C8-E83C-5E0F-25437CA4027B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6721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B490-3B07-3013-F99E-A72B752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DAB-C7C0-5A78-98C7-92F13FF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4A1D-0690-173E-0CB7-87AF40A6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291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7164-3651-BC8E-9E77-375FD7B2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9AA2-5510-D6F7-BF43-53EBE24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6" name="Content Placeholder 5" descr="A close-up of text&#10;&#10;Description automatically generated">
            <a:extLst>
              <a:ext uri="{FF2B5EF4-FFF2-40B4-BE49-F238E27FC236}">
                <a16:creationId xmlns:a16="http://schemas.microsoft.com/office/drawing/2014/main" id="{AFA8DD49-7C5F-45DA-35DB-1FA4A19E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2640996"/>
            <a:ext cx="8374063" cy="22014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B1C95-AE11-EC60-F203-D9BCF37CBBDC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829277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033F-B22A-DFAB-E12D-B03BAA45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3D52-BD44-3C95-D64E-2BF84F8A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Content Placeholder 3" descr="K-Means Clustering Algorithm">
            <a:extLst>
              <a:ext uri="{FF2B5EF4-FFF2-40B4-BE49-F238E27FC236}">
                <a16:creationId xmlns:a16="http://schemas.microsoft.com/office/drawing/2014/main" id="{75CDFA8E-5B4F-FC36-2A9E-E6070D14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708164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737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9D17-1B5D-1027-7190-344EA049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9E24-22F8-ECB9-C48E-581F271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6" name="Content Placeholder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F9E403-5EA8-B742-097E-EB696FA5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90550"/>
            <a:ext cx="8374063" cy="39023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FB641-39B9-9CD3-0963-E0708216A30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582064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B10BF-6AE9-6F25-D1B5-F10CDC36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book&#10;&#10;Description automatically generated">
            <a:extLst>
              <a:ext uri="{FF2B5EF4-FFF2-40B4-BE49-F238E27FC236}">
                <a16:creationId xmlns:a16="http://schemas.microsoft.com/office/drawing/2014/main" id="{3A544890-706A-8714-1B7A-BB4E99AC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624"/>
            <a:ext cx="6192688" cy="6808112"/>
          </a:xfrm>
        </p:spPr>
      </p:pic>
    </p:spTree>
    <p:extLst>
      <p:ext uri="{BB962C8B-B14F-4D97-AF65-F5344CB8AC3E}">
        <p14:creationId xmlns:p14="http://schemas.microsoft.com/office/powerpoint/2010/main" val="2262901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319B9-D574-AF5D-BC08-6DCEC60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A06E327-48D5-0D7A-3D7C-B52DC56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6" y="1944687"/>
            <a:ext cx="7200900" cy="35941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BBD9D-D092-4360-D4CD-D49FD21FB947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532660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1D8F-B1FE-C1B9-845A-C5BBB80D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B334-3EE2-7F44-41F0-C031FE55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265E-9B32-F817-9DBA-B4F58837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1. Assign each data point to their closest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2. Work out the mean of each resulting cluster and make this the new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https://www.youtube.com/watch?v=5I3Ei69I40s&amp;ab_channel=bitLectures</a:t>
            </a: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https://www.youtube.com/watch?v=R2e3Ls9H_fc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7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23E1-F85C-DDAF-33B0-F0AC99A1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622D-F704-0AC9-7731-4BE5FB56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9C511-B64F-92F5-3CAA-CFC99CC2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apply this to high-dimensional data (more than 2 variables/features)</a:t>
            </a:r>
          </a:p>
          <a:p>
            <a:endParaRPr lang="en-US" dirty="0"/>
          </a:p>
          <a:p>
            <a:r>
              <a:rPr lang="en-US" dirty="0"/>
              <a:t>How to visualize the result of k-means </a:t>
            </a:r>
            <a:r>
              <a:rPr lang="en-US"/>
              <a:t>on this data?</a:t>
            </a:r>
          </a:p>
        </p:txBody>
      </p:sp>
    </p:spTree>
    <p:extLst>
      <p:ext uri="{BB962C8B-B14F-4D97-AF65-F5344CB8AC3E}">
        <p14:creationId xmlns:p14="http://schemas.microsoft.com/office/powerpoint/2010/main" val="3498025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7306-12AB-F32C-7035-8ADFFF97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FC0D-F4A9-ADCA-DCA1-70F8AE79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8" y="332656"/>
            <a:ext cx="8375650" cy="423862"/>
          </a:xfrm>
        </p:spPr>
        <p:txBody>
          <a:bodyPr/>
          <a:lstStyle/>
          <a:p>
            <a:r>
              <a:rPr lang="en-GB" dirty="0"/>
              <a:t>K means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665C-64CC-E7B2-71DC-AE105C93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A101A-925C-B0D0-582D-EE8B650E673C}"/>
                  </a:ext>
                </a:extLst>
              </p:cNvPr>
              <p:cNvSpPr txBox="1"/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 2-means algorithm is applied to the following 1 dimensional data: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0,2,3,7,8,9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The algorithm is initialised with the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(a)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State which values are in cluster A after the first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(b)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Update the new centroids.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(c)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	State which values are in cluster A after the second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(d)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Where do the cluster centres converge to?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42D3D1-4059-E881-DE01-EDB737FD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blipFill>
                <a:blip r:embed="rId3"/>
                <a:stretch>
                  <a:fillRect l="-686" t="-418" b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D4D66F-3A59-0E7B-A2E1-B8EB9E79930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0292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920F-075E-7DE0-ACA2-4ADC19E0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5D04-CE42-92F2-A86F-1F4F642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 means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5FA075-798A-FA48-2051-1B652A3B8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Iteration 1:</a:t>
                </a:r>
              </a:p>
              <a:p>
                <a:pPr marL="0" indent="0">
                  <a:buNone/>
                </a:pPr>
                <a:r>
                  <a:rPr lang="en-GB" dirty="0"/>
                  <a:t>Cluster A: 0,2,3,7,8          		Cluster B: 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4			Centroid of Cluster B: 9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4−0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…=46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Iteration 2:</a:t>
                </a:r>
              </a:p>
              <a:p>
                <a:pPr marL="0" indent="0">
                  <a:buNone/>
                </a:pPr>
                <a:r>
                  <a:rPr lang="en-GB" dirty="0"/>
                  <a:t>Cluster 	A: 0,2,3				Cluster B: 7,8,9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1.666…		Centroid of Cluster B: 8	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= 6.666…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C6241-2153-D1A1-B92C-8D2D433FD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  <a:blipFill>
                <a:blip r:embed="rId2"/>
                <a:stretch>
                  <a:fillRect l="-1820" t="-1799" b="-163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11A57D-3850-ECD8-BD1E-0C083891F1EA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BF4C-E3E8-A5C9-D241-16BAD30F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0CAE-A6B4-7D96-6311-CD37AA43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  <a:p>
            <a:r>
              <a:rPr lang="en-GB" dirty="0"/>
              <a:t>Exploratory data analysis</a:t>
            </a:r>
          </a:p>
          <a:p>
            <a:r>
              <a:rPr lang="en-GB" dirty="0"/>
              <a:t>Hypothesis generation</a:t>
            </a:r>
          </a:p>
          <a:p>
            <a:r>
              <a:rPr lang="en-GB" dirty="0"/>
              <a:t>Data visualization</a:t>
            </a:r>
          </a:p>
          <a:p>
            <a:r>
              <a:rPr lang="en-GB" dirty="0"/>
              <a:t>Data imputation</a:t>
            </a:r>
          </a:p>
          <a:p>
            <a:r>
              <a:rPr lang="en-GB" dirty="0"/>
              <a:t>Detecting outliers</a:t>
            </a:r>
          </a:p>
        </p:txBody>
      </p:sp>
    </p:spTree>
    <p:extLst>
      <p:ext uri="{BB962C8B-B14F-4D97-AF65-F5344CB8AC3E}">
        <p14:creationId xmlns:p14="http://schemas.microsoft.com/office/powerpoint/2010/main" val="20521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847-3DA6-2C24-C0D6-FB7D7B1E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0E4-E940-9E88-136F-9FCDDBB3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initial centroids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7A684-39F9-7240-8CA7-6C1B237C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88" y="1700808"/>
            <a:ext cx="7526510" cy="3816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C18CE-B553-8F94-19AC-8891765703F9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2433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CAB0-35F2-0BA0-EA85-EF632B63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FAA5-6B6E-E7F9-8497-D86D9CCD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B4A81-995A-14DF-7F78-9C35B34E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2368175"/>
            <a:ext cx="8374063" cy="274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03CB4-5F74-93B6-E0D6-6734368694E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839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D2F2-33CD-64E3-A462-F2596B8F8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035C-B921-6964-1B06-E0D9DBF0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00AF-DE73-2332-F149-927025AE5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0336B-B8E2-3C8F-5681-488029B4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73720"/>
            <a:ext cx="6355246" cy="43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218CA-021B-AE9F-8E19-2764AF6F6E9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0098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9404-E23E-E80B-3C28-65049FDD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39E3-B3E2-EE76-78E1-298439AA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find the value of K</a:t>
            </a:r>
          </a:p>
        </p:txBody>
      </p:sp>
      <p:pic>
        <p:nvPicPr>
          <p:cNvPr id="4" name="Content Placeholder 3" descr="K-Means Clustering number of clusters | | elbow method">
            <a:extLst>
              <a:ext uri="{FF2B5EF4-FFF2-40B4-BE49-F238E27FC236}">
                <a16:creationId xmlns:a16="http://schemas.microsoft.com/office/drawing/2014/main" id="{4726A591-9FCC-DB7F-FA66-18C6A9DE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49023"/>
            <a:ext cx="6408711" cy="41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5B32F-2534-E8DA-AC25-40A29644D8B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8082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401C-93EC-DF23-A3B1-121A8173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988-ECC8-A74F-90D7-082DEEE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53D4F-4685-8C3E-42CC-35640E5FF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is the distance between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(1,3,10)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0,6,20</m:t>
                        </m:r>
                      </m:e>
                    </m:d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We could use the Euclidean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≈10.5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the Manhattan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20−10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a correlation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≈0.0035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BE417-EA8A-6E00-8CA7-E74D35C73D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0" t="-1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1574E8-A23A-C8E4-5486-B6D781FA5972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1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C30-D50F-6463-1CBF-FE2D44E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D9E4-3965-0EB3-D1DF-98B84872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A60A-B093-A184-F7FD-79D9B57A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61198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D8C-095C-D7A8-9465-C0DD83C2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835-6B98-27B4-55D9-A48CB26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39DA8-B2FE-2659-9A88-B2DBE92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82"/>
          <a:stretch/>
        </p:blipFill>
        <p:spPr>
          <a:xfrm>
            <a:off x="349782" y="1700808"/>
            <a:ext cx="8272069" cy="34563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EF00B-69D4-50E9-9112-158AAD87F5A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7063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D5C4-9DAD-7358-ADAA-B40F25B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5F46-86FC-B903-4CE8-4A647C6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D141D-E9F4-1B85-9977-2871DBE8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34" y="1484784"/>
            <a:ext cx="8145165" cy="3600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BC2F9F-1DBF-4DAC-1602-218114B269CE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2165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0E6D-42C2-1015-C467-77A9B6F8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B99-8A93-F7FD-321E-EBADCA5A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9352-B2D7-9A6E-FFE3-C9099FA3C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8E1C-D198-EE38-F069-085BA819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95166"/>
            <a:ext cx="8178176" cy="3454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D167F-1C78-EB1C-FC0D-7832133BB6D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9648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C54A-AC8D-640F-3F1F-8D7BE7B0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86B8-7C80-1937-21A6-68C38EDA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41D7-E971-E929-5371-9030902A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CBCC-D236-86E9-35FE-AF07DC17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676950"/>
            <a:ext cx="8490741" cy="3552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29DA9-C31F-F7DC-E74E-1A7743683A28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855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F479-CBE1-D207-5403-296B6D39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2733-D53F-243D-9341-D6945665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7B2F-CD9D-A46A-73E7-51528E68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visualize high-dimensional data</a:t>
            </a:r>
          </a:p>
          <a:p>
            <a:r>
              <a:rPr lang="en-GB" dirty="0"/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22231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1208-B327-FCE3-F201-2CB99009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4B95-5ECB-B9FA-F23F-699417FA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7928-07E0-16B9-7502-AE0CE3A0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9361-F494-865B-BC1F-F60FD6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4" y="1516225"/>
            <a:ext cx="8490743" cy="355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0B20-2AE0-929C-37AF-9A584A52F3E0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76566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A438-5EE3-3464-80AD-AC6C5480E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C015-CCFA-186D-6AF8-AC30639B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ABD7F99D-2D8F-5DFB-2232-8EB05CCCB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0" y="1708150"/>
            <a:ext cx="7885593" cy="4067175"/>
          </a:xfrm>
        </p:spPr>
      </p:pic>
    </p:spTree>
    <p:extLst>
      <p:ext uri="{BB962C8B-B14F-4D97-AF65-F5344CB8AC3E}">
        <p14:creationId xmlns:p14="http://schemas.microsoft.com/office/powerpoint/2010/main" val="23504935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FBFF-3F6F-E260-09D9-C2BEC5D50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45E4-A9C2-08BD-48F9-5B4F5411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A086-0FAF-0998-537A-6B1CD2C3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Euclidean distance</a:t>
            </a:r>
          </a:p>
          <a:p>
            <a:endParaRPr lang="en-GB" dirty="0"/>
          </a:p>
          <a:p>
            <a:r>
              <a:rPr lang="en-GB" dirty="0"/>
              <a:t>Correlation based distance</a:t>
            </a:r>
          </a:p>
        </p:txBody>
      </p:sp>
    </p:spTree>
    <p:extLst>
      <p:ext uri="{BB962C8B-B14F-4D97-AF65-F5344CB8AC3E}">
        <p14:creationId xmlns:p14="http://schemas.microsoft.com/office/powerpoint/2010/main" val="1773135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0D1D-F0D9-B135-7C7D-38AAD757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8F2-E143-C7E7-5392-AC78AE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F173EDA5-88DF-F0AF-3AC4-81665880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949404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3832E-523C-8C30-9F11-727D4EB2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C211-A456-16CF-8754-C0E8D210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4C0447-B879-C961-777B-1B2A5D20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" y="1817687"/>
            <a:ext cx="7912100" cy="3848100"/>
          </a:xfrm>
        </p:spPr>
      </p:pic>
    </p:spTree>
    <p:extLst>
      <p:ext uri="{BB962C8B-B14F-4D97-AF65-F5344CB8AC3E}">
        <p14:creationId xmlns:p14="http://schemas.microsoft.com/office/powerpoint/2010/main" val="339771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B930-3A44-2344-D630-7A0CD82C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ED2C-1689-0484-81AD-D5C7F7DC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9CA7FAF-6562-C68C-87BE-E8C7B3180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34266"/>
            <a:ext cx="6438544" cy="4487022"/>
          </a:xfrm>
        </p:spPr>
      </p:pic>
    </p:spTree>
    <p:extLst>
      <p:ext uri="{BB962C8B-B14F-4D97-AF65-F5344CB8AC3E}">
        <p14:creationId xmlns:p14="http://schemas.microsoft.com/office/powerpoint/2010/main" val="747158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EB19-2A05-6BAE-85FC-897A599F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908C-4067-FD71-3440-A9640E80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B329E7D9-A8E7-EFE0-1A8D-B98805B9C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373632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5D78-1DF5-B9A4-4BA5-29BFF059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620-988A-A046-38F0-BA6405A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E714ACAA-0249-1D8F-1290-119061AC3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14" y="1708150"/>
            <a:ext cx="6226985" cy="4067175"/>
          </a:xfrm>
        </p:spPr>
      </p:pic>
    </p:spTree>
    <p:extLst>
      <p:ext uri="{BB962C8B-B14F-4D97-AF65-F5344CB8AC3E}">
        <p14:creationId xmlns:p14="http://schemas.microsoft.com/office/powerpoint/2010/main" val="3144022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BFDC-E588-95A0-CE02-BE61C304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63A2-6EA2-EE6D-8CE2-958CA020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variables/features</a:t>
            </a:r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ED4F1E9F-1E9D-22DE-0561-DED34B942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71176"/>
            <a:ext cx="6995171" cy="4694128"/>
          </a:xfrm>
        </p:spPr>
      </p:pic>
    </p:spTree>
    <p:extLst>
      <p:ext uri="{BB962C8B-B14F-4D97-AF65-F5344CB8AC3E}">
        <p14:creationId xmlns:p14="http://schemas.microsoft.com/office/powerpoint/2010/main" val="1792821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20AD-3C8C-9C47-8253-1B17A2AD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544C-A648-95BD-6FB4-D58A11B6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k means to Hierarchical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45B4-9243-B19C-5878-B8D1BFBD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Advantage of k means over hierarchical:</a:t>
            </a:r>
          </a:p>
          <a:p>
            <a:r>
              <a:rPr lang="en-GB" dirty="0"/>
              <a:t>Faster computationally. </a:t>
            </a:r>
          </a:p>
          <a:p>
            <a:r>
              <a:rPr lang="en-GB" dirty="0"/>
              <a:t>Does not require choice of linkage.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Advantage of hierarchical over k means</a:t>
            </a:r>
          </a:p>
          <a:p>
            <a:r>
              <a:rPr lang="en-GB" dirty="0"/>
              <a:t>Does not require number of groups to be known in advance.</a:t>
            </a:r>
          </a:p>
          <a:p>
            <a:r>
              <a:rPr lang="en-GB" dirty="0"/>
              <a:t>No random seeds so more reproducible.</a:t>
            </a:r>
          </a:p>
          <a:p>
            <a:r>
              <a:rPr lang="en-GB" dirty="0"/>
              <a:t>Does not assume spherical shape.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8DF73-62DA-92D8-7C94-9B0479C3E68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04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13CFB-8373-F252-E962-B08C1B9A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E04-A232-CCF5-E42F-D383C788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012975E-EBFC-B7DA-BD60-FAAF7531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8820980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0DCF8-1C8D-ED2C-E0B2-2A3310BF6673}"/>
              </a:ext>
            </a:extLst>
          </p:cNvPr>
          <p:cNvSpPr txBox="1"/>
          <p:nvPr/>
        </p:nvSpPr>
        <p:spPr>
          <a:xfrm>
            <a:off x="971600" y="5589240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stats.stackexchange.com</a:t>
            </a:r>
            <a:r>
              <a:rPr lang="en-US" sz="1200" dirty="0"/>
              <a:t>/questions/2691/making-sense-of-principal-component-analysis-eigenvectors-eigenvalues</a:t>
            </a:r>
          </a:p>
        </p:txBody>
      </p:sp>
    </p:spTree>
    <p:extLst>
      <p:ext uri="{BB962C8B-B14F-4D97-AF65-F5344CB8AC3E}">
        <p14:creationId xmlns:p14="http://schemas.microsoft.com/office/powerpoint/2010/main" val="24800551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49BF-B50C-C0CF-811E-474DC6A6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AC0F-1041-28ED-1526-AD360392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D71A16-067C-5B9C-88AE-082A6648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654300"/>
            <a:ext cx="7340600" cy="1549400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037D76-962A-C2F1-7846-691EBD8E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4" y="4005064"/>
            <a:ext cx="7086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30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D2FAF-2EBD-071F-BC0E-AB397AC8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35A39-627D-EC96-F6CB-1114E836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113D-37BF-A205-6FBC-A9F9DAFE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GB" sz="1900"/>
              <a:t>Validate clusters in external dataset</a:t>
            </a:r>
          </a:p>
          <a:p>
            <a:r>
              <a:rPr lang="en-GB" sz="1900"/>
              <a:t>Hypothesis generation</a:t>
            </a:r>
          </a:p>
          <a:p>
            <a:endParaRPr lang="en-GB" sz="1900"/>
          </a:p>
          <a:p>
            <a:pPr marL="0" indent="0">
              <a:buNone/>
            </a:pPr>
            <a:endParaRPr lang="en-GB" sz="1900"/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8A49954F-30BC-9F0A-7FD8-41C57A03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480857"/>
            <a:ext cx="5177790" cy="3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7034-24AD-2B55-494D-76DA582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4605-E104-408D-01ED-D5BA648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3562-2ADD-991D-8CF8-7B7D5F0F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2"/>
              </a:rPr>
              <a:t>https://mlu-explain.github</a:t>
            </a:r>
            <a:r>
              <a:rPr lang="en-GB">
                <a:hlinkClick r:id="rId2"/>
              </a:rPr>
              <a:t>.io</a:t>
            </a:r>
            <a:endParaRPr lang="en-GB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58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94A2A-826E-7D5C-2286-6CD37C62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98FB1-59D3-8108-3620-0AC600B8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Interactive tool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75A6450F-F983-6468-BD33-29F57DDC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3AF6-E680-264F-02EB-EC0FFFD8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9" y="2947260"/>
            <a:ext cx="4003614" cy="2927188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000000"/>
                </a:solidFill>
                <a:hlinkClick r:id="rId5"/>
              </a:rPr>
              <a:t>https://projector.tensorflow.org/</a:t>
            </a:r>
            <a:endParaRPr lang="en-GB" sz="1500" dirty="0">
              <a:solidFill>
                <a:srgbClr val="000000"/>
              </a:solidFill>
            </a:endParaRPr>
          </a:p>
          <a:p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980FD-4074-3255-1036-7FDAEED8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BD40-5764-F722-BEFC-C9F4080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PCA</a:t>
            </a:r>
            <a:endParaRPr lang="en-GB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196F9B-423D-874C-91B9-1D3FC4F7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2" y="2336800"/>
            <a:ext cx="7772400" cy="1856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8E088-82BB-5E5E-5A0E-B0EF089FCB9B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77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2271-99D1-0A65-3D2A-A10AE0B9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CE58F-79FE-F5F8-E5F4-5690DB98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4FD4B49-F757-E67B-7E33-8EB30713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71" y="1675227"/>
            <a:ext cx="6462057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96077-1692-3A70-5DD5-655091248132}"/>
              </a:ext>
            </a:extLst>
          </p:cNvPr>
          <p:cNvSpPr txBox="1"/>
          <p:nvPr/>
        </p:nvSpPr>
        <p:spPr>
          <a:xfrm>
            <a:off x="6080492" y="6320353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82831036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34962</TotalTime>
  <Words>1044</Words>
  <Application>Microsoft Macintosh PowerPoint</Application>
  <PresentationFormat>On-screen Show (4:3)</PresentationFormat>
  <Paragraphs>221</Paragraphs>
  <Slides>62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Century Gothic</vt:lpstr>
      <vt:lpstr>Open Sans</vt:lpstr>
      <vt:lpstr>blank</vt:lpstr>
      <vt:lpstr>Mesh</vt:lpstr>
      <vt:lpstr>Introduction to Machine Learning</vt:lpstr>
      <vt:lpstr>Types of Machine Learning</vt:lpstr>
      <vt:lpstr>Supervised Learning - Regression</vt:lpstr>
      <vt:lpstr>Unsupervised methods</vt:lpstr>
      <vt:lpstr>High-dimensional data</vt:lpstr>
      <vt:lpstr>High-dimensional data</vt:lpstr>
      <vt:lpstr>Interactive tool</vt:lpstr>
      <vt:lpstr>PCA</vt:lpstr>
      <vt:lpstr>PCA</vt:lpstr>
      <vt:lpstr>PowerPoint Presentation</vt:lpstr>
      <vt:lpstr>PCA</vt:lpstr>
      <vt:lpstr>PCA</vt:lpstr>
      <vt:lpstr>PCA</vt:lpstr>
      <vt:lpstr>PCA</vt:lpstr>
      <vt:lpstr>PCA</vt:lpstr>
      <vt:lpstr>Scree plots (PRACTICAL)</vt:lpstr>
      <vt:lpstr>Non-linear</vt:lpstr>
      <vt:lpstr>PowerPoint Presentation</vt:lpstr>
      <vt:lpstr>PowerPoint Presentation</vt:lpstr>
      <vt:lpstr>Case study</vt:lpstr>
      <vt:lpstr>Visualizations can be misleading</vt:lpstr>
      <vt:lpstr>1. problems with communicating high dimensional data  2. High dimensions are difficult to visualize  </vt:lpstr>
      <vt:lpstr>Case study</vt:lpstr>
      <vt:lpstr>Case study</vt:lpstr>
      <vt:lpstr>PowerPoint Presentation</vt:lpstr>
      <vt:lpstr>cartograms</vt:lpstr>
      <vt:lpstr>Applications to Large-Language Models</vt:lpstr>
      <vt:lpstr>Applications to Large-Language Models</vt:lpstr>
      <vt:lpstr>Applications to Large-Language Models</vt:lpstr>
      <vt:lpstr>PowerPoint Presentation</vt:lpstr>
      <vt:lpstr>Clustering</vt:lpstr>
      <vt:lpstr>K-means Clustering</vt:lpstr>
      <vt:lpstr>K-means Clustering</vt:lpstr>
      <vt:lpstr>PowerPoint Presentation</vt:lpstr>
      <vt:lpstr>PowerPoint Presentation</vt:lpstr>
      <vt:lpstr>K-means Clustering</vt:lpstr>
      <vt:lpstr>K-means Clustering</vt:lpstr>
      <vt:lpstr>K means example</vt:lpstr>
      <vt:lpstr>K means example</vt:lpstr>
      <vt:lpstr>Choice of initial centroids</vt:lpstr>
      <vt:lpstr>Choosing k</vt:lpstr>
      <vt:lpstr>Choosing k</vt:lpstr>
      <vt:lpstr>How to find the value of K</vt:lpstr>
      <vt:lpstr>Clustering Distances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Dissimilarity measures</vt:lpstr>
      <vt:lpstr>Dissimilarity measures</vt:lpstr>
      <vt:lpstr>Dissimilarity measures</vt:lpstr>
      <vt:lpstr>Dissimilarity measures</vt:lpstr>
      <vt:lpstr>Dissimilarity measures</vt:lpstr>
      <vt:lpstr>Dissimilarity measures</vt:lpstr>
      <vt:lpstr>Scale variables/features</vt:lpstr>
      <vt:lpstr>Comparing k means to Hierarchical</vt:lpstr>
      <vt:lpstr>Decisions</vt:lpstr>
      <vt:lpstr>Validating clusters</vt:lpstr>
      <vt:lpstr>Interactive explanations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Soumya Banerjee</cp:lastModifiedBy>
  <cp:revision>241</cp:revision>
  <cp:lastPrinted>1601-01-01T00:00:00Z</cp:lastPrinted>
  <dcterms:created xsi:type="dcterms:W3CDTF">2008-03-27T10:29:55Z</dcterms:created>
  <dcterms:modified xsi:type="dcterms:W3CDTF">2025-02-05T15:47:30Z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